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6" r:id="rId6"/>
    <p:sldId id="300" r:id="rId7"/>
    <p:sldId id="301" r:id="rId8"/>
    <p:sldId id="302" r:id="rId9"/>
    <p:sldId id="303" r:id="rId10"/>
    <p:sldId id="304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28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06" autoAdjust="0"/>
  </p:normalViewPr>
  <p:slideViewPr>
    <p:cSldViewPr snapToGrid="0" showGuides="1">
      <p:cViewPr varScale="1">
        <p:scale>
          <a:sx n="74" d="100"/>
          <a:sy n="74" d="100"/>
        </p:scale>
        <p:origin x="610" y="43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E8B9-0CEE-44C1-9A1D-DD355527858F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7C7E-897B-4A07-A8D7-82631D134293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AC034-D660-4220-907D-A8D9F311A08E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27DFD-9393-40BC-A634-DCC33E582807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99BAC-58FA-4732-8DF8-87E35143CBA2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7E877-2CA8-475E-A26B-9E0A14A895B9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1A7A4-9062-447B-B1BB-0726DF03FB66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5A4A-2A88-4A35-B13F-CD5259C06065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6E191-F7E1-439B-AF18-5F4999D34907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DA19-C36B-48B8-8D21-6EE0662777F6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2E808-2596-4E3A-9CCC-A89BEE58BFDF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2FFEF-CDAF-48A8-8DD3-CD5453F0C983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medium.com/@louisdhulst/training-a-deep-q-learning-network-for-connect-4-9694e56cb806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code/gordotron85/teaching-an-agent-to-play-connect-4" TargetMode="External"/><Relationship Id="rId5" Type="http://schemas.openxmlformats.org/officeDocument/2006/relationships/hyperlink" Target="https://www.kaggle.com/code/ajeffries/connectx-getting-started/notebook" TargetMode="Externa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video" Target="NULL" TargetMode="External"/><Relationship Id="rId7" Type="http://schemas.openxmlformats.org/officeDocument/2006/relationships/image" Target="../media/image3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7.xml"/><Relationship Id="rId4" Type="http://schemas.microsoft.com/office/2007/relationships/media" Target="../media/media4.mp4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ssemblyai.com/blog/reinforcement-learning-with-deep-q-learning-explained/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6036"/>
            <a:ext cx="9144000" cy="2049792"/>
          </a:xfrm>
        </p:spPr>
        <p:txBody>
          <a:bodyPr lIns="0" tIns="0" rIns="0" bIns="0" anchor="t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I</a:t>
            </a:r>
            <a:r>
              <a:rPr lang="en-US" b="1" dirty="0">
                <a:solidFill>
                  <a:schemeClr val="bg1"/>
                </a:solidFill>
              </a:rPr>
              <a:t>ntelligent </a:t>
            </a:r>
            <a:r>
              <a:rPr lang="en-US" b="1" dirty="0">
                <a:solidFill>
                  <a:schemeClr val="accent4"/>
                </a:solidFill>
              </a:rPr>
              <a:t>S</a:t>
            </a:r>
            <a:r>
              <a:rPr lang="en-US" b="1" dirty="0">
                <a:solidFill>
                  <a:schemeClr val="bg1"/>
                </a:solidFill>
              </a:rPr>
              <a:t>ystems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accent4"/>
                </a:solidFill>
              </a:rPr>
              <a:t>Project Presentation</a:t>
            </a:r>
            <a:br>
              <a:rPr lang="en-US" sz="4000" dirty="0">
                <a:solidFill>
                  <a:schemeClr val="accent4"/>
                </a:solidFill>
              </a:rPr>
            </a:br>
            <a:r>
              <a:rPr lang="en-US" sz="2400" dirty="0">
                <a:solidFill>
                  <a:schemeClr val="accent4"/>
                </a:solidFill>
              </a:rPr>
              <a:t> </a:t>
            </a:r>
            <a:br>
              <a:rPr lang="en-US" sz="4000" dirty="0">
                <a:solidFill>
                  <a:schemeClr val="accent4"/>
                </a:solidFill>
              </a:rPr>
            </a:br>
            <a:r>
              <a:rPr lang="en-US" sz="2400" dirty="0">
                <a:solidFill>
                  <a:schemeClr val="accent3"/>
                </a:solidFill>
              </a:rPr>
              <a:t>Erfan Panahi </a:t>
            </a:r>
            <a:r>
              <a:rPr lang="en-US" sz="2400" dirty="0">
                <a:solidFill>
                  <a:schemeClr val="bg1"/>
                </a:solidFill>
              </a:rPr>
              <a:t>|</a:t>
            </a:r>
            <a:r>
              <a:rPr 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 err="1">
                <a:solidFill>
                  <a:schemeClr val="accent3"/>
                </a:solidFill>
              </a:rPr>
              <a:t>Amirhussain</a:t>
            </a:r>
            <a:r>
              <a:rPr 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 err="1">
                <a:solidFill>
                  <a:schemeClr val="accent3"/>
                </a:solidFill>
              </a:rPr>
              <a:t>Birzhandi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 descr="Icon of chart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51021" y="3724968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reeform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836E1-2666-E097-BAF7-5BB82058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B1565A6-879E-9B80-F5AF-33248A0DC33F}"/>
              </a:ext>
            </a:extLst>
          </p:cNvPr>
          <p:cNvCxnSpPr>
            <a:cxnSpLocks/>
          </p:cNvCxnSpPr>
          <p:nvPr/>
        </p:nvCxnSpPr>
        <p:spPr>
          <a:xfrm>
            <a:off x="1483695" y="0"/>
            <a:ext cx="0" cy="705394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onnect X | Kaggle">
            <a:extLst>
              <a:ext uri="{FF2B5EF4-FFF2-40B4-BE49-F238E27FC236}">
                <a16:creationId xmlns:a16="http://schemas.microsoft.com/office/drawing/2014/main" id="{0A41C101-D014-CA48-0EA2-705746A24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387" y="878187"/>
            <a:ext cx="5002838" cy="4410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E0339E-056A-B2B0-B602-2BDB131DD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83696" y="617250"/>
            <a:ext cx="1987292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     Connect4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F26E07-21CA-79E5-39D2-538B13060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6380" y="517849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69A892-A35B-48B1-6DB4-080E0DFA2CF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60" y="720894"/>
            <a:ext cx="480840" cy="480840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3767F2-D918-E033-2C54-2219DAB39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731AC5-8672-DB9F-F60D-718D5830048E}"/>
              </a:ext>
            </a:extLst>
          </p:cNvPr>
          <p:cNvSpPr txBox="1"/>
          <p:nvPr/>
        </p:nvSpPr>
        <p:spPr>
          <a:xfrm>
            <a:off x="1746700" y="5919281"/>
            <a:ext cx="706322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References: </a:t>
            </a:r>
          </a:p>
          <a:p>
            <a:r>
              <a:rPr lang="en-US" sz="1100" dirty="0">
                <a:hlinkClick r:id="rId5"/>
              </a:rPr>
              <a:t>https://www.kaggle.com/code/ajeffries/connectx-getting-started/notebook</a:t>
            </a:r>
            <a:endParaRPr lang="en-US" sz="1100" dirty="0"/>
          </a:p>
          <a:p>
            <a:r>
              <a:rPr lang="en-US" sz="1100" dirty="0">
                <a:hlinkClick r:id="rId6"/>
              </a:rPr>
              <a:t>https://www.kaggle.com/code/gordotron85/teaching-an-agent-to-play-connect-4</a:t>
            </a:r>
            <a:endParaRPr lang="en-US" sz="1100" dirty="0"/>
          </a:p>
          <a:p>
            <a:r>
              <a:rPr lang="en-US" sz="1100" dirty="0">
                <a:hlinkClick r:id="rId7"/>
              </a:rPr>
              <a:t>https://medium.com/@louisdhulst/training-a-deep-q-learning-network-for-connect-4-9694e56cb806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1BAC5-D30C-6C77-D771-E0B1E9C0A462}"/>
              </a:ext>
            </a:extLst>
          </p:cNvPr>
          <p:cNvSpPr txBox="1"/>
          <p:nvPr/>
        </p:nvSpPr>
        <p:spPr>
          <a:xfrm>
            <a:off x="1966481" y="2319543"/>
            <a:ext cx="6094268" cy="871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effectLst/>
                <a:ea typeface="Calibri" panose="020F0502020204030204" pitchFamily="34" charset="0"/>
                <a:cs typeface="B Nazanin" panose="00000400000000000000" pitchFamily="2" charset="-78"/>
              </a:rPr>
              <a:t>Environment:</a:t>
            </a:r>
          </a:p>
          <a:p>
            <a:pPr>
              <a:lnSpc>
                <a:spcPct val="150000"/>
              </a:lnSpc>
            </a:pPr>
            <a:r>
              <a:rPr lang="en-US" dirty="0"/>
              <a:t>    </a:t>
            </a:r>
            <a:r>
              <a:rPr lang="en-US" dirty="0" err="1"/>
              <a:t>kaggle</a:t>
            </a:r>
            <a:r>
              <a:rPr lang="en-US" dirty="0"/>
              <a:t>-environment</a:t>
            </a:r>
          </a:p>
        </p:txBody>
      </p:sp>
    </p:spTree>
    <p:extLst>
      <p:ext uri="{BB962C8B-B14F-4D97-AF65-F5344CB8AC3E}">
        <p14:creationId xmlns:p14="http://schemas.microsoft.com/office/powerpoint/2010/main" val="426013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B1565A6-879E-9B80-F5AF-33248A0DC33F}"/>
              </a:ext>
            </a:extLst>
          </p:cNvPr>
          <p:cNvCxnSpPr>
            <a:cxnSpLocks/>
          </p:cNvCxnSpPr>
          <p:nvPr/>
        </p:nvCxnSpPr>
        <p:spPr>
          <a:xfrm>
            <a:off x="1483695" y="0"/>
            <a:ext cx="0" cy="705394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7BD42E9-5DA1-877D-B027-571B1A486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78287" y="617250"/>
            <a:ext cx="3051956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      Implementation &amp; Results 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C14AB9-D4E2-96C6-4463-2C839A5FC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6380" y="517849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 descr="Icons of bar chart and line graph.">
            <a:extLst>
              <a:ext uri="{FF2B5EF4-FFF2-40B4-BE49-F238E27FC236}">
                <a16:creationId xmlns:a16="http://schemas.microsoft.com/office/drawing/2014/main" id="{BEBF89A5-A55F-4D10-E674-1839EB9B993E}"/>
              </a:ext>
            </a:extLst>
          </p:cNvPr>
          <p:cNvGrpSpPr/>
          <p:nvPr/>
        </p:nvGrpSpPr>
        <p:grpSpPr>
          <a:xfrm>
            <a:off x="1332440" y="774530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18" name="Freeform 372">
              <a:extLst>
                <a:ext uri="{FF2B5EF4-FFF2-40B4-BE49-F238E27FC236}">
                  <a16:creationId xmlns:a16="http://schemas.microsoft.com/office/drawing/2014/main" id="{E052E1BA-2631-DD38-5393-D8A117F19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373">
              <a:extLst>
                <a:ext uri="{FF2B5EF4-FFF2-40B4-BE49-F238E27FC236}">
                  <a16:creationId xmlns:a16="http://schemas.microsoft.com/office/drawing/2014/main" id="{7EB8E7C9-3271-0710-9C7F-310D3979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Trapezoid 22">
            <a:extLst>
              <a:ext uri="{FF2B5EF4-FFF2-40B4-BE49-F238E27FC236}">
                <a16:creationId xmlns:a16="http://schemas.microsoft.com/office/drawing/2014/main" id="{7DC63D26-2D5E-1F2C-486D-FD5346E33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98093" y="323285"/>
            <a:ext cx="1371600" cy="1371600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31866B-2397-7887-E509-8A181F9C8A6E}"/>
              </a:ext>
            </a:extLst>
          </p:cNvPr>
          <p:cNvSpPr/>
          <p:nvPr/>
        </p:nvSpPr>
        <p:spPr>
          <a:xfrm>
            <a:off x="4919091" y="755169"/>
            <a:ext cx="1136477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Choosing the Architecture of the Network</a:t>
            </a:r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72C6749C-B84C-DB9A-9DF1-5BE6FC98B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6201724" y="318620"/>
            <a:ext cx="1371600" cy="1371600"/>
          </a:xfrm>
          <a:prstGeom prst="trapezoi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8C58AB-CE4E-1B36-AC0A-C0B9F388BE1B}"/>
              </a:ext>
            </a:extLst>
          </p:cNvPr>
          <p:cNvSpPr/>
          <p:nvPr/>
        </p:nvSpPr>
        <p:spPr>
          <a:xfrm>
            <a:off x="6134501" y="854536"/>
            <a:ext cx="1461196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Choosing the Best Action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5633CFD7-0B3A-B4DF-2AEC-8A1BBBC89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7616569" y="318619"/>
            <a:ext cx="1371600" cy="1371600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ACE121-91A5-994A-CF70-1A9343864C01}"/>
              </a:ext>
            </a:extLst>
          </p:cNvPr>
          <p:cNvSpPr/>
          <p:nvPr/>
        </p:nvSpPr>
        <p:spPr>
          <a:xfrm>
            <a:off x="7721052" y="755152"/>
            <a:ext cx="1161712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Storing the Reward, Action, and Observation</a:t>
            </a:r>
          </a:p>
        </p:txBody>
      </p:sp>
      <p:sp>
        <p:nvSpPr>
          <p:cNvPr id="29" name="Trapezoid 28">
            <a:extLst>
              <a:ext uri="{FF2B5EF4-FFF2-40B4-BE49-F238E27FC236}">
                <a16:creationId xmlns:a16="http://schemas.microsoft.com/office/drawing/2014/main" id="{11A6FADA-4170-2C6F-795B-9403EFC37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9031414" y="319128"/>
            <a:ext cx="1371600" cy="1371600"/>
          </a:xfrm>
          <a:prstGeom prst="trapezoi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D61FFC-92DF-193E-72BF-A690C8223C71}"/>
              </a:ext>
            </a:extLst>
          </p:cNvPr>
          <p:cNvSpPr/>
          <p:nvPr/>
        </p:nvSpPr>
        <p:spPr>
          <a:xfrm>
            <a:off x="9125004" y="668767"/>
            <a:ext cx="1169195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Updating the Weights of the Network at the End of each Episodes</a:t>
            </a:r>
          </a:p>
        </p:txBody>
      </p:sp>
      <p:sp>
        <p:nvSpPr>
          <p:cNvPr id="31" name="Trapezoid 30">
            <a:extLst>
              <a:ext uri="{FF2B5EF4-FFF2-40B4-BE49-F238E27FC236}">
                <a16:creationId xmlns:a16="http://schemas.microsoft.com/office/drawing/2014/main" id="{95A27EEA-FCC7-D526-0AEE-615EB7B95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446259" y="318619"/>
            <a:ext cx="1371600" cy="1371600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10D6F0-0A8A-9E22-36FD-8C1FD1FC6CF6}"/>
              </a:ext>
            </a:extLst>
          </p:cNvPr>
          <p:cNvSpPr/>
          <p:nvPr/>
        </p:nvSpPr>
        <p:spPr>
          <a:xfrm>
            <a:off x="10524928" y="657266"/>
            <a:ext cx="1163536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Changing the Hyperparameters and Going to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Next Episode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250F85-C894-B6A2-6190-53FAFB6DD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42" b="48594"/>
          <a:stretch/>
        </p:blipFill>
        <p:spPr>
          <a:xfrm>
            <a:off x="2475229" y="2969133"/>
            <a:ext cx="8233076" cy="20600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5CD49ED-B6E2-CDC4-8944-11720F4EF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" t="55353" r="-247" b="-3844"/>
          <a:stretch/>
        </p:blipFill>
        <p:spPr>
          <a:xfrm>
            <a:off x="2498097" y="3039026"/>
            <a:ext cx="8233076" cy="192294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48F4912-DEBA-34E9-7132-93431305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097" y="2728596"/>
            <a:ext cx="8157487" cy="25065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C48FCF1-AF98-6FC0-B4EC-73B1A0F4F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361" y="2950548"/>
            <a:ext cx="8014392" cy="13998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A816E1-8085-15C0-657C-B0C8591DB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358" y="2131418"/>
            <a:ext cx="8161980" cy="420406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B19EB72-23A8-CF01-C367-4DEC2FB21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0726" y="3195963"/>
            <a:ext cx="9237305" cy="7859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81855-9C4A-5F57-8B7D-7364C0B84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1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B1565A6-879E-9B80-F5AF-33248A0DC33F}"/>
              </a:ext>
            </a:extLst>
          </p:cNvPr>
          <p:cNvCxnSpPr>
            <a:cxnSpLocks/>
          </p:cNvCxnSpPr>
          <p:nvPr/>
        </p:nvCxnSpPr>
        <p:spPr>
          <a:xfrm>
            <a:off x="1483695" y="0"/>
            <a:ext cx="0" cy="705394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7BD42E9-5DA1-877D-B027-571B1A486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78287" y="617250"/>
            <a:ext cx="3051956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      Implementation &amp; Results 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C14AB9-D4E2-96C6-4463-2C839A5FC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6380" y="517849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 descr="Icons of bar chart and line graph.">
            <a:extLst>
              <a:ext uri="{FF2B5EF4-FFF2-40B4-BE49-F238E27FC236}">
                <a16:creationId xmlns:a16="http://schemas.microsoft.com/office/drawing/2014/main" id="{BEBF89A5-A55F-4D10-E674-1839EB9B993E}"/>
              </a:ext>
            </a:extLst>
          </p:cNvPr>
          <p:cNvGrpSpPr/>
          <p:nvPr/>
        </p:nvGrpSpPr>
        <p:grpSpPr>
          <a:xfrm>
            <a:off x="1332440" y="774530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18" name="Freeform 372">
              <a:extLst>
                <a:ext uri="{FF2B5EF4-FFF2-40B4-BE49-F238E27FC236}">
                  <a16:creationId xmlns:a16="http://schemas.microsoft.com/office/drawing/2014/main" id="{E052E1BA-2631-DD38-5393-D8A117F19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373">
              <a:extLst>
                <a:ext uri="{FF2B5EF4-FFF2-40B4-BE49-F238E27FC236}">
                  <a16:creationId xmlns:a16="http://schemas.microsoft.com/office/drawing/2014/main" id="{7EB8E7C9-3271-0710-9C7F-310D3979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22B4E9-E1AB-2554-327C-43EA9105F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76089" y="635497"/>
            <a:ext cx="4262637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Comparing the Model with Random Agent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91533-DD63-AEBA-2F36-64D9C246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65" y="2014695"/>
            <a:ext cx="6751905" cy="39856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78A4-8A54-97C5-A4F4-6967FBE1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4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B1565A6-879E-9B80-F5AF-33248A0DC33F}"/>
              </a:ext>
            </a:extLst>
          </p:cNvPr>
          <p:cNvCxnSpPr>
            <a:cxnSpLocks/>
          </p:cNvCxnSpPr>
          <p:nvPr/>
        </p:nvCxnSpPr>
        <p:spPr>
          <a:xfrm>
            <a:off x="1483695" y="0"/>
            <a:ext cx="0" cy="705394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7BD42E9-5DA1-877D-B027-571B1A486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78287" y="617250"/>
            <a:ext cx="3051956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      Implementation &amp; Results 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C14AB9-D4E2-96C6-4463-2C839A5FC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6380" y="517849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 descr="Icons of bar chart and line graph.">
            <a:extLst>
              <a:ext uri="{FF2B5EF4-FFF2-40B4-BE49-F238E27FC236}">
                <a16:creationId xmlns:a16="http://schemas.microsoft.com/office/drawing/2014/main" id="{BEBF89A5-A55F-4D10-E674-1839EB9B993E}"/>
              </a:ext>
            </a:extLst>
          </p:cNvPr>
          <p:cNvGrpSpPr/>
          <p:nvPr/>
        </p:nvGrpSpPr>
        <p:grpSpPr>
          <a:xfrm>
            <a:off x="1332440" y="774530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18" name="Freeform 372">
              <a:extLst>
                <a:ext uri="{FF2B5EF4-FFF2-40B4-BE49-F238E27FC236}">
                  <a16:creationId xmlns:a16="http://schemas.microsoft.com/office/drawing/2014/main" id="{E052E1BA-2631-DD38-5393-D8A117F19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373">
              <a:extLst>
                <a:ext uri="{FF2B5EF4-FFF2-40B4-BE49-F238E27FC236}">
                  <a16:creationId xmlns:a16="http://schemas.microsoft.com/office/drawing/2014/main" id="{7EB8E7C9-3271-0710-9C7F-310D3979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22B4E9-E1AB-2554-327C-43EA9105F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76089" y="635497"/>
            <a:ext cx="4262637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Comparing the Model with Random Agent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79633-2CE1-2DDB-8192-3C8566ADE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45" y="2366865"/>
            <a:ext cx="9601200" cy="3451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EE9B0-C090-5F25-B648-D87B2B884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579" y="555719"/>
            <a:ext cx="2414335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8BC9855E-1F17-ADE4-6B2A-0DDD38EFA2F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06" end="39204.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38199" y="2674748"/>
            <a:ext cx="2835275" cy="283527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4394A-E01A-E5A1-67DC-AF80BBC6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44199-3A4D-0556-AEF2-2284BF534A4C}"/>
              </a:ext>
            </a:extLst>
          </p:cNvPr>
          <p:cNvSpPr txBox="1"/>
          <p:nvPr/>
        </p:nvSpPr>
        <p:spPr>
          <a:xfrm>
            <a:off x="1036380" y="3111472"/>
            <a:ext cx="110096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Reward Shaping!</a:t>
            </a:r>
          </a:p>
        </p:txBody>
      </p:sp>
    </p:spTree>
    <p:extLst>
      <p:ext uri="{BB962C8B-B14F-4D97-AF65-F5344CB8AC3E}">
        <p14:creationId xmlns:p14="http://schemas.microsoft.com/office/powerpoint/2010/main" val="50541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B1565A6-879E-9B80-F5AF-33248A0DC33F}"/>
              </a:ext>
            </a:extLst>
          </p:cNvPr>
          <p:cNvCxnSpPr>
            <a:cxnSpLocks/>
          </p:cNvCxnSpPr>
          <p:nvPr/>
        </p:nvCxnSpPr>
        <p:spPr>
          <a:xfrm>
            <a:off x="1483695" y="0"/>
            <a:ext cx="0" cy="705394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7BD42E9-5DA1-877D-B027-571B1A486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78287" y="617250"/>
            <a:ext cx="3051956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      Implementation &amp; Results 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C14AB9-D4E2-96C6-4463-2C839A5FC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6380" y="517849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 descr="Icons of bar chart and line graph.">
            <a:extLst>
              <a:ext uri="{FF2B5EF4-FFF2-40B4-BE49-F238E27FC236}">
                <a16:creationId xmlns:a16="http://schemas.microsoft.com/office/drawing/2014/main" id="{BEBF89A5-A55F-4D10-E674-1839EB9B993E}"/>
              </a:ext>
            </a:extLst>
          </p:cNvPr>
          <p:cNvGrpSpPr/>
          <p:nvPr/>
        </p:nvGrpSpPr>
        <p:grpSpPr>
          <a:xfrm>
            <a:off x="1332440" y="774530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18" name="Freeform 372">
              <a:extLst>
                <a:ext uri="{FF2B5EF4-FFF2-40B4-BE49-F238E27FC236}">
                  <a16:creationId xmlns:a16="http://schemas.microsoft.com/office/drawing/2014/main" id="{E052E1BA-2631-DD38-5393-D8A117F19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373">
              <a:extLst>
                <a:ext uri="{FF2B5EF4-FFF2-40B4-BE49-F238E27FC236}">
                  <a16:creationId xmlns:a16="http://schemas.microsoft.com/office/drawing/2014/main" id="{7EB8E7C9-3271-0710-9C7F-310D3979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22B4E9-E1AB-2554-327C-43EA9105F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76089" y="635497"/>
            <a:ext cx="4262637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Comparing the Model with Random Agent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CCF07-5CF0-B395-82E3-14763FB4F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25" y="482129"/>
            <a:ext cx="238231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F62C05-4C05-5A99-FFF6-04F9A43FB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807" y="2413517"/>
            <a:ext cx="9601200" cy="3451045"/>
          </a:xfrm>
          <a:prstGeom prst="rect">
            <a:avLst/>
          </a:prstGeom>
        </p:spPr>
      </p:pic>
      <p:pic>
        <p:nvPicPr>
          <p:cNvPr id="10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18B64F3D-4D76-96F5-6652-4AB5A0D83D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19539" y="2721401"/>
            <a:ext cx="2835275" cy="283527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7959D-3C1A-4BE0-E89B-CC48D2D13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9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B1565A6-879E-9B80-F5AF-33248A0DC33F}"/>
              </a:ext>
            </a:extLst>
          </p:cNvPr>
          <p:cNvCxnSpPr>
            <a:cxnSpLocks/>
          </p:cNvCxnSpPr>
          <p:nvPr/>
        </p:nvCxnSpPr>
        <p:spPr>
          <a:xfrm>
            <a:off x="1483695" y="0"/>
            <a:ext cx="0" cy="705394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7BD42E9-5DA1-877D-B027-571B1A486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78287" y="617250"/>
            <a:ext cx="3051956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      Implementation &amp; Results 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C14AB9-D4E2-96C6-4463-2C839A5FC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6380" y="517849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 descr="Icons of bar chart and line graph.">
            <a:extLst>
              <a:ext uri="{FF2B5EF4-FFF2-40B4-BE49-F238E27FC236}">
                <a16:creationId xmlns:a16="http://schemas.microsoft.com/office/drawing/2014/main" id="{BEBF89A5-A55F-4D10-E674-1839EB9B993E}"/>
              </a:ext>
            </a:extLst>
          </p:cNvPr>
          <p:cNvGrpSpPr/>
          <p:nvPr/>
        </p:nvGrpSpPr>
        <p:grpSpPr>
          <a:xfrm>
            <a:off x="1332440" y="774530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18" name="Freeform 372">
              <a:extLst>
                <a:ext uri="{FF2B5EF4-FFF2-40B4-BE49-F238E27FC236}">
                  <a16:creationId xmlns:a16="http://schemas.microsoft.com/office/drawing/2014/main" id="{E052E1BA-2631-DD38-5393-D8A117F19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373">
              <a:extLst>
                <a:ext uri="{FF2B5EF4-FFF2-40B4-BE49-F238E27FC236}">
                  <a16:creationId xmlns:a16="http://schemas.microsoft.com/office/drawing/2014/main" id="{7EB8E7C9-3271-0710-9C7F-310D3979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22B4E9-E1AB-2554-327C-43EA9105F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76089" y="635497"/>
            <a:ext cx="4262637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Comparing the Model with Random Agent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ACEDC-5EDE-189B-A14F-A770304E3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6273" y="400013"/>
            <a:ext cx="2426572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D54C937-C040-2195-7338-A9D2363BF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166" y="2226015"/>
            <a:ext cx="9601200" cy="345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4671BB9-7F08-2284-9402-68C0E2522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04265" y="2533592"/>
            <a:ext cx="2835275" cy="283527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8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8858314-34F8-03B4-5BEA-FDDFB047A61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727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770097" y="2529694"/>
            <a:ext cx="2835275" cy="283527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7428D-B1BD-7223-1BC6-7D3AF882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2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1690FC-1803-4B3C-B4A5-BA9E72C6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18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Overview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48275" y="2857500"/>
            <a:ext cx="1695450" cy="1695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PROJECT</a:t>
            </a:r>
          </a:p>
          <a:p>
            <a:pPr algn="ctr"/>
            <a:r>
              <a:rPr lang="en-US" sz="3200" b="1" dirty="0">
                <a:latin typeface="+mj-lt"/>
              </a:rPr>
              <a:t>B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        Deep Q-Learning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93025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       Connect 4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1"/>
            <a:r>
              <a:rPr lang="en-US" sz="1600" dirty="0"/>
              <a:t>                Implementation &amp; Results 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en-US" sz="1600" dirty="0"/>
              <a:t>GANs                             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    Architecture of RL-GANS 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       Algorithm of RL-GAN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7127700" y="5320970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Freeform 1676" descr="Icon of check box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4706080" y="5332723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4665" descr="Icon of graph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4718874" y="1823659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2" name="Freeform 4346" descr="Icon of box and whisker chart. ">
            <a:extLst>
              <a:ext uri="{FF2B5EF4-FFF2-40B4-BE49-F238E27FC236}">
                <a16:creationId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3967321" y="3532346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9B4C33-72F0-9163-205F-32B7ABA2A9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36" y="3443460"/>
            <a:ext cx="480840" cy="48084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2CA7CE-6ACB-747C-6537-6BC0B55F56B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090" y="1761441"/>
            <a:ext cx="444274" cy="44427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D5FE3CA-B074-7E6C-8449-BF84CEDF8463}"/>
              </a:ext>
            </a:extLst>
          </p:cNvPr>
          <p:cNvSpPr txBox="1">
            <a:spLocks/>
          </p:cNvSpPr>
          <p:nvPr/>
        </p:nvSpPr>
        <p:spPr>
          <a:xfrm>
            <a:off x="160174" y="645372"/>
            <a:ext cx="4306081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4"/>
                </a:solidFill>
              </a:rPr>
              <a:t>Introduction to</a:t>
            </a:r>
          </a:p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RL-GANs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06B8F2-4FA6-9B9C-8A54-68C6096E7115}"/>
              </a:ext>
            </a:extLst>
          </p:cNvPr>
          <p:cNvSpPr txBox="1">
            <a:spLocks/>
          </p:cNvSpPr>
          <p:nvPr/>
        </p:nvSpPr>
        <p:spPr>
          <a:xfrm>
            <a:off x="7657319" y="653823"/>
            <a:ext cx="4306081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kern="1200" dirty="0">
                <a:solidFill>
                  <a:schemeClr val="accent3"/>
                </a:solidFill>
                <a:effectLst/>
                <a:ea typeface="+mn-ea"/>
                <a:cs typeface="+mn-cs"/>
              </a:rPr>
              <a:t>Implementing the Connect4 Using</a:t>
            </a:r>
          </a:p>
          <a:p>
            <a:pPr algn="r"/>
            <a:r>
              <a:rPr lang="en-US" sz="1600" kern="1200" dirty="0">
                <a:solidFill>
                  <a:schemeClr val="accent3">
                    <a:lumMod val="75000"/>
                  </a:schemeClr>
                </a:solidFill>
                <a:effectLst/>
                <a:ea typeface="+mn-ea"/>
                <a:cs typeface="+mn-cs"/>
              </a:rPr>
              <a:t> </a:t>
            </a:r>
            <a:r>
              <a:rPr lang="en-US" sz="1600" b="1" kern="1200" dirty="0">
                <a:solidFill>
                  <a:schemeClr val="accent3">
                    <a:lumMod val="75000"/>
                  </a:schemeClr>
                </a:solidFill>
                <a:effectLst/>
                <a:ea typeface="+mn-ea"/>
                <a:cs typeface="+mn-cs"/>
              </a:rPr>
              <a:t>Deep Q-Learning</a:t>
            </a:r>
            <a:endParaRPr lang="en-US" sz="1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E7D35-3CA1-2C9B-76D6-30507A3A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35" grpId="0" animBg="1"/>
      <p:bldP spid="42" grpId="0" animBg="1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29B1F1-AAC2-CCBB-47A7-0F9506932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64837" y="2306091"/>
            <a:ext cx="2491341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 GANs  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6C912F-C07D-65C0-D01B-952A51874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7522" y="2206690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C6D48D-652A-3665-E2F2-0ACAF5B28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43815" y="773482"/>
            <a:ext cx="5698162" cy="85937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          Introduction to RL-GANs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640254-E12C-3EA4-8FCE-2E800906A7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135" y="530726"/>
            <a:ext cx="1298575" cy="13194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Part</a:t>
            </a:r>
            <a:r>
              <a:rPr lang="en-US" sz="2400" b="1" dirty="0">
                <a:solidFill>
                  <a:schemeClr val="accent4"/>
                </a:solidFill>
              </a:rPr>
              <a:t> </a:t>
            </a:r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</a:t>
            </a:r>
            <a:endParaRPr lang="en-US" sz="24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340A78-5366-FB8A-9DE2-C2F1B4C1791D}"/>
              </a:ext>
            </a:extLst>
          </p:cNvPr>
          <p:cNvCxnSpPr>
            <a:stCxn id="7" idx="4"/>
            <a:endCxn id="3" idx="0"/>
          </p:cNvCxnSpPr>
          <p:nvPr/>
        </p:nvCxnSpPr>
        <p:spPr>
          <a:xfrm flipH="1">
            <a:off x="1487422" y="1850166"/>
            <a:ext cx="1" cy="35652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17F6DB-C0AC-AFBC-40B2-D2985A8A33CA}"/>
              </a:ext>
            </a:extLst>
          </p:cNvPr>
          <p:cNvCxnSpPr>
            <a:stCxn id="3" idx="4"/>
          </p:cNvCxnSpPr>
          <p:nvPr/>
        </p:nvCxnSpPr>
        <p:spPr>
          <a:xfrm flipH="1">
            <a:off x="1483695" y="3146490"/>
            <a:ext cx="3727" cy="390745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Freeform 4665" descr="Icon of graph. ">
            <a:extLst>
              <a:ext uri="{FF2B5EF4-FFF2-40B4-BE49-F238E27FC236}">
                <a16:creationId xmlns:a16="http://schemas.microsoft.com/office/drawing/2014/main" id="{446A2EE4-84F4-4687-6094-B70A298C3A8A}"/>
              </a:ext>
            </a:extLst>
          </p:cNvPr>
          <p:cNvSpPr>
            <a:spLocks/>
          </p:cNvSpPr>
          <p:nvPr/>
        </p:nvSpPr>
        <p:spPr bwMode="auto">
          <a:xfrm>
            <a:off x="1336568" y="2511921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BFA8C-DC57-C1FE-FACD-EA5F4F8B9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841" y="2028428"/>
            <a:ext cx="6780401" cy="307339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8A4651-F7AB-B95E-7187-9B4AE0013E7E}"/>
                  </a:ext>
                </a:extLst>
              </p:cNvPr>
              <p:cNvSpPr txBox="1"/>
              <p:nvPr/>
            </p:nvSpPr>
            <p:spPr>
              <a:xfrm>
                <a:off x="2860371" y="5497390"/>
                <a:ext cx="6409575" cy="1259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rt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8A4651-F7AB-B95E-7187-9B4AE0013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371" y="5497390"/>
                <a:ext cx="6409575" cy="12597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C9648D1-6EB6-CAD9-2642-858A8F58F700}"/>
              </a:ext>
            </a:extLst>
          </p:cNvPr>
          <p:cNvSpPr txBox="1"/>
          <p:nvPr/>
        </p:nvSpPr>
        <p:spPr>
          <a:xfrm>
            <a:off x="1704039" y="3245891"/>
            <a:ext cx="19961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G</a:t>
            </a:r>
            <a:r>
              <a:rPr lang="en-US" sz="2800" dirty="0"/>
              <a:t>enerative </a:t>
            </a:r>
            <a:r>
              <a:rPr lang="en-US" sz="2800" b="1" dirty="0">
                <a:solidFill>
                  <a:schemeClr val="accent4"/>
                </a:solidFill>
              </a:rPr>
              <a:t>A</a:t>
            </a:r>
            <a:r>
              <a:rPr lang="en-US" sz="2800" dirty="0"/>
              <a:t>dversarial </a:t>
            </a:r>
            <a:r>
              <a:rPr lang="en-US" sz="2800" b="1" dirty="0">
                <a:solidFill>
                  <a:schemeClr val="accent4"/>
                </a:solidFill>
              </a:rPr>
              <a:t>N</a:t>
            </a:r>
            <a:r>
              <a:rPr lang="en-US" sz="2800" dirty="0"/>
              <a:t>etwork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7EACE7F-C423-F6A1-27F6-BECC53FF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47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D3E4ED8-007C-1B2C-9935-17DB5C62D7B0}"/>
              </a:ext>
            </a:extLst>
          </p:cNvPr>
          <p:cNvCxnSpPr>
            <a:cxnSpLocks/>
          </p:cNvCxnSpPr>
          <p:nvPr/>
        </p:nvCxnSpPr>
        <p:spPr>
          <a:xfrm>
            <a:off x="1483695" y="0"/>
            <a:ext cx="0" cy="705394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43EFE8-0F60-B6ED-D277-096A51CB7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83696" y="617250"/>
            <a:ext cx="3206292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     Architecture of RL-GANS 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6510E8-620A-80BA-E242-2F5ADB976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6380" y="517849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 4346" descr="Icon of box and whisker chart. ">
            <a:extLst>
              <a:ext uri="{FF2B5EF4-FFF2-40B4-BE49-F238E27FC236}">
                <a16:creationId xmlns:a16="http://schemas.microsoft.com/office/drawing/2014/main" id="{A58BC4E9-2FC1-4D19-8D37-799E04816F96}"/>
              </a:ext>
            </a:extLst>
          </p:cNvPr>
          <p:cNvSpPr>
            <a:spLocks noEditPoints="1"/>
          </p:cNvSpPr>
          <p:nvPr/>
        </p:nvSpPr>
        <p:spPr bwMode="auto">
          <a:xfrm>
            <a:off x="1333401" y="814869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061E9A-B93A-1361-D454-E814C052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180" y="1837606"/>
            <a:ext cx="9267825" cy="337873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688EC5-5940-800F-A634-95DBF8038841}"/>
              </a:ext>
            </a:extLst>
          </p:cNvPr>
          <p:cNvCxnSpPr>
            <a:cxnSpLocks/>
          </p:cNvCxnSpPr>
          <p:nvPr/>
        </p:nvCxnSpPr>
        <p:spPr>
          <a:xfrm flipH="1">
            <a:off x="3441290" y="3173730"/>
            <a:ext cx="29620" cy="203589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6B5B16-01CB-CD65-D024-2BB36E5AC8E1}"/>
              </a:ext>
            </a:extLst>
          </p:cNvPr>
          <p:cNvCxnSpPr>
            <a:cxnSpLocks/>
          </p:cNvCxnSpPr>
          <p:nvPr/>
        </p:nvCxnSpPr>
        <p:spPr>
          <a:xfrm>
            <a:off x="7469730" y="3870796"/>
            <a:ext cx="0" cy="134554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1CE9B9-07BC-1071-A7E6-6CB123A40A78}"/>
              </a:ext>
            </a:extLst>
          </p:cNvPr>
          <p:cNvCxnSpPr>
            <a:cxnSpLocks/>
          </p:cNvCxnSpPr>
          <p:nvPr/>
        </p:nvCxnSpPr>
        <p:spPr>
          <a:xfrm flipH="1">
            <a:off x="3427730" y="5213821"/>
            <a:ext cx="404073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BE4E04-CF35-0ABC-8E23-2E7CA91A74C6}"/>
              </a:ext>
            </a:extLst>
          </p:cNvPr>
          <p:cNvCxnSpPr>
            <a:cxnSpLocks/>
          </p:cNvCxnSpPr>
          <p:nvPr/>
        </p:nvCxnSpPr>
        <p:spPr>
          <a:xfrm flipH="1">
            <a:off x="4408170" y="3870796"/>
            <a:ext cx="306029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2886E9-225C-16A5-1FE3-95D4FF937C0F}"/>
              </a:ext>
            </a:extLst>
          </p:cNvPr>
          <p:cNvCxnSpPr>
            <a:cxnSpLocks/>
          </p:cNvCxnSpPr>
          <p:nvPr/>
        </p:nvCxnSpPr>
        <p:spPr>
          <a:xfrm flipH="1" flipV="1">
            <a:off x="3463720" y="3171661"/>
            <a:ext cx="921590" cy="2069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A1AF80-C342-EF26-3642-A14DF89C8B55}"/>
              </a:ext>
            </a:extLst>
          </p:cNvPr>
          <p:cNvCxnSpPr>
            <a:cxnSpLocks/>
          </p:cNvCxnSpPr>
          <p:nvPr/>
        </p:nvCxnSpPr>
        <p:spPr>
          <a:xfrm>
            <a:off x="4378755" y="3171661"/>
            <a:ext cx="28145" cy="69913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B271D53-69A1-598A-9B80-EA0DE940A484}"/>
              </a:ext>
            </a:extLst>
          </p:cNvPr>
          <p:cNvSpPr/>
          <p:nvPr/>
        </p:nvSpPr>
        <p:spPr>
          <a:xfrm>
            <a:off x="3468707" y="4893038"/>
            <a:ext cx="989373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dirty="0">
                <a:ln w="0"/>
                <a:solidFill>
                  <a:schemeClr val="accent1"/>
                </a:solidFill>
              </a:rPr>
              <a:t>Auto Encoder</a:t>
            </a:r>
            <a:endParaRPr lang="en-US" sz="1100" cap="none" spc="0" dirty="0">
              <a:ln w="0"/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6976958-E572-E17C-8593-0004ECE5B2B8}"/>
              </a:ext>
            </a:extLst>
          </p:cNvPr>
          <p:cNvCxnSpPr>
            <a:cxnSpLocks/>
          </p:cNvCxnSpPr>
          <p:nvPr/>
        </p:nvCxnSpPr>
        <p:spPr>
          <a:xfrm flipH="1">
            <a:off x="8599170" y="5170650"/>
            <a:ext cx="1938752" cy="0"/>
          </a:xfrm>
          <a:prstGeom prst="line">
            <a:avLst/>
          </a:prstGeom>
          <a:ln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3A70546-AC24-2C5F-0E86-A8C4946D7072}"/>
              </a:ext>
            </a:extLst>
          </p:cNvPr>
          <p:cNvSpPr/>
          <p:nvPr/>
        </p:nvSpPr>
        <p:spPr>
          <a:xfrm>
            <a:off x="9307038" y="1946267"/>
            <a:ext cx="1241045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dirty="0">
                <a:ln w="0"/>
                <a:solidFill>
                  <a:schemeClr val="accent5"/>
                </a:solidFill>
              </a:rPr>
              <a:t>Latent space GAN</a:t>
            </a:r>
            <a:endParaRPr lang="en-US" sz="1100" cap="none" spc="0" dirty="0">
              <a:ln w="0"/>
              <a:solidFill>
                <a:schemeClr val="accent5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9A0AA6-A2B6-F95A-977D-CCA10607F5DD}"/>
              </a:ext>
            </a:extLst>
          </p:cNvPr>
          <p:cNvCxnSpPr>
            <a:cxnSpLocks/>
          </p:cNvCxnSpPr>
          <p:nvPr/>
        </p:nvCxnSpPr>
        <p:spPr>
          <a:xfrm flipH="1">
            <a:off x="5415280" y="1942301"/>
            <a:ext cx="5095210" cy="0"/>
          </a:xfrm>
          <a:prstGeom prst="line">
            <a:avLst/>
          </a:prstGeom>
          <a:ln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2AC982-C347-73F9-6717-D4BD80E0D527}"/>
              </a:ext>
            </a:extLst>
          </p:cNvPr>
          <p:cNvCxnSpPr>
            <a:cxnSpLocks/>
          </p:cNvCxnSpPr>
          <p:nvPr/>
        </p:nvCxnSpPr>
        <p:spPr>
          <a:xfrm flipH="1">
            <a:off x="5431380" y="3429000"/>
            <a:ext cx="3169060" cy="0"/>
          </a:xfrm>
          <a:prstGeom prst="line">
            <a:avLst/>
          </a:prstGeom>
          <a:ln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0867D56-0D9A-F44D-2406-1660C1E045C5}"/>
              </a:ext>
            </a:extLst>
          </p:cNvPr>
          <p:cNvCxnSpPr>
            <a:cxnSpLocks/>
          </p:cNvCxnSpPr>
          <p:nvPr/>
        </p:nvCxnSpPr>
        <p:spPr>
          <a:xfrm>
            <a:off x="10543002" y="1942301"/>
            <a:ext cx="0" cy="3229139"/>
          </a:xfrm>
          <a:prstGeom prst="line">
            <a:avLst/>
          </a:prstGeom>
          <a:ln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FCE94B8-CA5E-E037-C3B1-4A85142F954B}"/>
              </a:ext>
            </a:extLst>
          </p:cNvPr>
          <p:cNvCxnSpPr>
            <a:cxnSpLocks/>
          </p:cNvCxnSpPr>
          <p:nvPr/>
        </p:nvCxnSpPr>
        <p:spPr>
          <a:xfrm>
            <a:off x="8599170" y="3429000"/>
            <a:ext cx="0" cy="1742440"/>
          </a:xfrm>
          <a:prstGeom prst="line">
            <a:avLst/>
          </a:prstGeom>
          <a:ln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7ED84D-E71B-F346-275E-9C0AC86BDEEC}"/>
              </a:ext>
            </a:extLst>
          </p:cNvPr>
          <p:cNvCxnSpPr>
            <a:cxnSpLocks/>
          </p:cNvCxnSpPr>
          <p:nvPr/>
        </p:nvCxnSpPr>
        <p:spPr>
          <a:xfrm>
            <a:off x="5431380" y="1942301"/>
            <a:ext cx="0" cy="1486699"/>
          </a:xfrm>
          <a:prstGeom prst="line">
            <a:avLst/>
          </a:prstGeom>
          <a:ln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983A12EB-3E10-930B-A8AE-A0FB0D7F7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419" y="5281864"/>
            <a:ext cx="2368661" cy="1097626"/>
          </a:xfrm>
          <a:prstGeom prst="rect">
            <a:avLst/>
          </a:prstGeom>
          <a:ln>
            <a:solidFill>
              <a:schemeClr val="accent1"/>
            </a:solidFill>
            <a:prstDash val="lgDash"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D2135F5-411A-90E9-43EE-05ACD42DD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159" y="297317"/>
            <a:ext cx="2029842" cy="1439415"/>
          </a:xfrm>
          <a:prstGeom prst="rect">
            <a:avLst/>
          </a:prstGeom>
          <a:ln>
            <a:solidFill>
              <a:schemeClr val="accent5"/>
            </a:solidFill>
            <a:prstDash val="lgDash"/>
          </a:ln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ED56610-5069-5E07-E83A-0960E37BCF62}"/>
              </a:ext>
            </a:extLst>
          </p:cNvPr>
          <p:cNvSpPr/>
          <p:nvPr/>
        </p:nvSpPr>
        <p:spPr>
          <a:xfrm>
            <a:off x="4362654" y="2132639"/>
            <a:ext cx="327334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dirty="0">
                <a:ln w="0"/>
                <a:solidFill>
                  <a:schemeClr val="accent4"/>
                </a:solidFill>
              </a:rPr>
              <a:t>RL</a:t>
            </a:r>
            <a:endParaRPr lang="en-US" sz="1100" cap="none" spc="0" dirty="0">
              <a:ln w="0"/>
              <a:solidFill>
                <a:schemeClr val="accent4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21A90BC-7434-11AB-A920-4B3FE0BA8E0A}"/>
              </a:ext>
            </a:extLst>
          </p:cNvPr>
          <p:cNvSpPr/>
          <p:nvPr/>
        </p:nvSpPr>
        <p:spPr>
          <a:xfrm>
            <a:off x="4406900" y="2149418"/>
            <a:ext cx="1060814" cy="837775"/>
          </a:xfrm>
          <a:prstGeom prst="rect">
            <a:avLst/>
          </a:prstGeom>
          <a:noFill/>
          <a:ln>
            <a:solidFill>
              <a:schemeClr val="accent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36694D5-4DF6-1ECB-5628-6402EC4C4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3734" y="1708631"/>
            <a:ext cx="1515581" cy="973954"/>
          </a:xfrm>
          <a:prstGeom prst="rect">
            <a:avLst/>
          </a:prstGeom>
          <a:ln>
            <a:solidFill>
              <a:schemeClr val="accent4"/>
            </a:solidFill>
            <a:prstDash val="dash"/>
          </a:ln>
        </p:spPr>
      </p:pic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36595589-35D0-410D-33BF-3381B0341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4</a:t>
            </a:fld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1DE5E2-A15C-EE3B-530D-F1B271B14959}"/>
              </a:ext>
            </a:extLst>
          </p:cNvPr>
          <p:cNvSpPr txBox="1"/>
          <p:nvPr/>
        </p:nvSpPr>
        <p:spPr>
          <a:xfrm>
            <a:off x="1679159" y="6471541"/>
            <a:ext cx="80407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effectLst/>
                <a:ea typeface="Calibri" panose="020F0502020204030204" pitchFamily="34" charset="0"/>
              </a:rPr>
              <a:t>RL-GAN-Net</a:t>
            </a:r>
            <a:r>
              <a:rPr lang="en-US" sz="1100" dirty="0">
                <a:effectLst/>
                <a:ea typeface="Calibri" panose="020F0502020204030204" pitchFamily="34" charset="0"/>
              </a:rPr>
              <a:t>: A Reinforcement Learning Agent Controlled GAN Network for Real-Time Point Cloud Shape Completion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3386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3" grpId="0"/>
      <p:bldP spid="25" grpId="0"/>
      <p:bldP spid="43" grpId="0"/>
      <p:bldP spid="44" grpId="0" animBg="1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D3E4ED8-007C-1B2C-9935-17DB5C62D7B0}"/>
              </a:ext>
            </a:extLst>
          </p:cNvPr>
          <p:cNvCxnSpPr>
            <a:cxnSpLocks/>
          </p:cNvCxnSpPr>
          <p:nvPr/>
        </p:nvCxnSpPr>
        <p:spPr>
          <a:xfrm>
            <a:off x="1483695" y="0"/>
            <a:ext cx="0" cy="705394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43EFE8-0F60-B6ED-D277-096A51CB7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83696" y="617250"/>
            <a:ext cx="3206292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     Architecture of RL-GANS 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6510E8-620A-80BA-E242-2F5ADB976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6380" y="517849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 4346" descr="Icon of box and whisker chart. ">
            <a:extLst>
              <a:ext uri="{FF2B5EF4-FFF2-40B4-BE49-F238E27FC236}">
                <a16:creationId xmlns:a16="http://schemas.microsoft.com/office/drawing/2014/main" id="{A58BC4E9-2FC1-4D19-8D37-799E04816F96}"/>
              </a:ext>
            </a:extLst>
          </p:cNvPr>
          <p:cNvSpPr>
            <a:spLocks noEditPoints="1"/>
          </p:cNvSpPr>
          <p:nvPr/>
        </p:nvSpPr>
        <p:spPr bwMode="auto">
          <a:xfrm>
            <a:off x="1333401" y="814869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59AF2-FD3B-DB12-DAEE-142006D7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043" y="3346517"/>
            <a:ext cx="5011352" cy="32607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B6CF0A-6396-6221-5E16-04D7274D3E16}"/>
                  </a:ext>
                </a:extLst>
              </p:cNvPr>
              <p:cNvSpPr txBox="1"/>
              <p:nvPr/>
            </p:nvSpPr>
            <p:spPr>
              <a:xfrm>
                <a:off x="5280949" y="560913"/>
                <a:ext cx="6094070" cy="7973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𝐶𝐻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B6CF0A-6396-6221-5E16-04D7274D3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949" y="560913"/>
                <a:ext cx="6094070" cy="7973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C8509D-2680-112A-AC28-ECB23E452F58}"/>
                  </a:ext>
                </a:extLst>
              </p:cNvPr>
              <p:cNvSpPr txBox="1"/>
              <p:nvPr/>
            </p:nvSpPr>
            <p:spPr>
              <a:xfrm>
                <a:off x="1931011" y="1681523"/>
                <a:ext cx="6094070" cy="1451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𝑪𝒉𝒂𝒎𝒇𝒆𝒓</m:t>
                      </m:r>
                      <m:r>
                        <a:rPr lang="en-US" sz="1800" b="1" i="1" smtClean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sz="1800" b="1" i="1" smtClean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𝑳𝒐𝒔𝒔</m:t>
                      </m:r>
                      <m:r>
                        <a:rPr lang="en-US" sz="1800" b="1" i="1" smtClean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:               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    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𝐶𝐻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𝑑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𝐶𝐻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𝑃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𝑖𝑛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, 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𝐸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𝑮𝑭𝑽</m:t>
                      </m:r>
                      <m:r>
                        <a:rPr lang="en-US" sz="1800" b="1" i="1" smtClean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sz="1800" b="1" i="1" smtClean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𝑳𝒐𝒔𝒔</m:t>
                      </m:r>
                      <m:r>
                        <a:rPr lang="en-US" sz="1800" b="1" i="1" smtClean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:                              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𝐺𝐹𝑉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 ∥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𝐺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𝑧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)−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𝐸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sSubSup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𝑫𝒊𝒔𝒄𝒓𝒊𝒎𝒊𝒏𝒂𝒕𝒐𝒓</m:t>
                      </m:r>
                      <m:r>
                        <a:rPr lang="en-US" sz="1800" b="1" i="1" smtClean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sz="1800" b="1" i="1" smtClean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𝑳𝒐𝒔𝒔</m:t>
                      </m:r>
                      <m:r>
                        <a:rPr lang="en-US" sz="1800" b="1" i="1" smtClean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:       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𝐶𝐻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=−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𝐷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C8509D-2680-112A-AC28-ECB23E452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011" y="1681523"/>
                <a:ext cx="6094070" cy="1451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C2AC46-8396-DD52-29C7-AB0E19D8993A}"/>
                  </a:ext>
                </a:extLst>
              </p:cNvPr>
              <p:cNvSpPr txBox="1"/>
              <p:nvPr/>
            </p:nvSpPr>
            <p:spPr>
              <a:xfrm>
                <a:off x="1931011" y="3329749"/>
                <a:ext cx="6094070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𝐶𝐻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=−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𝐶𝐻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𝐺𝐹𝑉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=−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𝐺𝐹𝑉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𝐷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=−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C2AC46-8396-DD52-29C7-AB0E19D89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011" y="3329749"/>
                <a:ext cx="6094070" cy="1338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CD8431-5848-19CC-BDF9-9354AC4E1924}"/>
                  </a:ext>
                </a:extLst>
              </p:cNvPr>
              <p:cNvSpPr txBox="1"/>
              <p:nvPr/>
            </p:nvSpPr>
            <p:spPr>
              <a:xfrm>
                <a:off x="1976180" y="4865444"/>
                <a:ext cx="6094070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𝒓</m:t>
                      </m:r>
                      <m:r>
                        <a:rPr lang="en-US" sz="18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𝝎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𝑪𝑯</m:t>
                          </m:r>
                        </m:sub>
                      </m:sSub>
                      <m:r>
                        <a:rPr lang="en-US" sz="18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</m:t>
                      </m:r>
                      <m:sSub>
                        <m:sSubPr>
                          <m:ctrlPr>
                            <a:rPr lang="en-US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𝒓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𝑪𝑯</m:t>
                          </m:r>
                        </m:sub>
                      </m:sSub>
                      <m:r>
                        <a:rPr lang="en-US" sz="18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𝝎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𝑮𝑭𝑽</m:t>
                          </m:r>
                        </m:sub>
                      </m:sSub>
                      <m:r>
                        <a:rPr lang="en-US" sz="18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</m:t>
                      </m:r>
                      <m:sSub>
                        <m:sSubPr>
                          <m:ctrlPr>
                            <a:rPr lang="en-US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𝒓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𝑮𝑭𝑽</m:t>
                          </m:r>
                        </m:sub>
                      </m:sSub>
                      <m:r>
                        <a:rPr lang="en-US" sz="18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𝝎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𝑫</m:t>
                          </m:r>
                        </m:sub>
                      </m:sSub>
                      <m:r>
                        <a:rPr lang="en-US" sz="18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</m:t>
                      </m:r>
                      <m:sSub>
                        <m:sSubPr>
                          <m:ctrlPr>
                            <a:rPr lang="en-US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𝒓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CD8431-5848-19CC-BDF9-9354AC4E1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180" y="4865444"/>
                <a:ext cx="6094070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94DE5B0-1130-288A-DA34-D24E4E17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73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D3E4ED8-007C-1B2C-9935-17DB5C62D7B0}"/>
              </a:ext>
            </a:extLst>
          </p:cNvPr>
          <p:cNvCxnSpPr>
            <a:cxnSpLocks/>
          </p:cNvCxnSpPr>
          <p:nvPr/>
        </p:nvCxnSpPr>
        <p:spPr>
          <a:xfrm>
            <a:off x="1483695" y="0"/>
            <a:ext cx="0" cy="705394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43EFE8-0F60-B6ED-D277-096A51CB7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83696" y="617250"/>
            <a:ext cx="3206292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    Algorithm of RL-GAN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6510E8-620A-80BA-E242-2F5ADB976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6380" y="517849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1676" descr="Icon of check box. ">
            <a:extLst>
              <a:ext uri="{FF2B5EF4-FFF2-40B4-BE49-F238E27FC236}">
                <a16:creationId xmlns:a16="http://schemas.microsoft.com/office/drawing/2014/main" id="{D8D48E7C-C353-86CC-6721-83977FCDB112}"/>
              </a:ext>
            </a:extLst>
          </p:cNvPr>
          <p:cNvSpPr>
            <a:spLocks noEditPoints="1"/>
          </p:cNvSpPr>
          <p:nvPr/>
        </p:nvSpPr>
        <p:spPr bwMode="auto">
          <a:xfrm>
            <a:off x="1333401" y="814869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2563C-3BA2-10D3-ADAC-5DD08B48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464" y="523754"/>
            <a:ext cx="3089574" cy="57841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EB8B99-A9C0-1B3D-A76B-8CD4FD429562}"/>
                  </a:ext>
                </a:extLst>
              </p:cNvPr>
              <p:cNvSpPr txBox="1"/>
              <p:nvPr/>
            </p:nvSpPr>
            <p:spPr>
              <a:xfrm>
                <a:off x="1931011" y="2300803"/>
                <a:ext cx="6094070" cy="706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𝑐𝑟𝑖𝑡𝑖𝑐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𝑛𝑒𝑡𝑤𝑜𝑟𝑘</m:t>
                                  </m:r>
                                </m:lim>
                              </m:limLow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𝑎𝑐𝑡𝑜𝑟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𝑛𝑒𝑡𝑤𝑜𝑟𝑘</m:t>
                                  </m:r>
                                </m:lim>
                              </m:limLow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EB8B99-A9C0-1B3D-A76B-8CD4FD429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011" y="2300803"/>
                <a:ext cx="6094070" cy="706219"/>
              </a:xfrm>
              <a:prstGeom prst="rect">
                <a:avLst/>
              </a:prstGeom>
              <a:blipFill>
                <a:blip r:embed="rId3"/>
                <a:stretch>
                  <a:fillRect t="-88793" b="-89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D53BF60-E873-603F-6C0B-D99F7D28B11E}"/>
              </a:ext>
            </a:extLst>
          </p:cNvPr>
          <p:cNvSpPr txBox="1"/>
          <p:nvPr/>
        </p:nvSpPr>
        <p:spPr>
          <a:xfrm>
            <a:off x="1922432" y="1685293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effectLst/>
                <a:ea typeface="Times New Roman" panose="02020603050405020304" pitchFamily="18" charset="0"/>
                <a:cs typeface="B Nazanin" panose="00000400000000000000" pitchFamily="2" charset="-78"/>
              </a:rPr>
              <a:t>Deep Deterministic Policy Gradient</a:t>
            </a:r>
            <a:endParaRPr lang="en-US" sz="1600" dirty="0">
              <a:solidFill>
                <a:schemeClr val="accent4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B71140-1AD2-77D4-56FD-9F7B1D65F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046" y="3526971"/>
            <a:ext cx="6094068" cy="222168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EC3C8B-2AE4-9D76-D519-08E78EC7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3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D3E4ED8-007C-1B2C-9935-17DB5C62D7B0}"/>
              </a:ext>
            </a:extLst>
          </p:cNvPr>
          <p:cNvCxnSpPr>
            <a:cxnSpLocks/>
          </p:cNvCxnSpPr>
          <p:nvPr/>
        </p:nvCxnSpPr>
        <p:spPr>
          <a:xfrm>
            <a:off x="1483695" y="0"/>
            <a:ext cx="0" cy="705394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43EFE8-0F60-B6ED-D277-096A51CB7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83696" y="617250"/>
            <a:ext cx="3273499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    Performance Analysis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6510E8-620A-80BA-E242-2F5ADB976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6380" y="517849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1676" descr="Icon of check box. ">
            <a:extLst>
              <a:ext uri="{FF2B5EF4-FFF2-40B4-BE49-F238E27FC236}">
                <a16:creationId xmlns:a16="http://schemas.microsoft.com/office/drawing/2014/main" id="{D8D48E7C-C353-86CC-6721-83977FCDB112}"/>
              </a:ext>
            </a:extLst>
          </p:cNvPr>
          <p:cNvSpPr>
            <a:spLocks noEditPoints="1"/>
          </p:cNvSpPr>
          <p:nvPr/>
        </p:nvSpPr>
        <p:spPr bwMode="auto">
          <a:xfrm>
            <a:off x="1333401" y="814869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014835-D2A8-37F8-1F7D-3E05BCA69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27" y="2207219"/>
            <a:ext cx="9660416" cy="2721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E5542D-CC1C-7C6E-496C-658642AA2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501" y="517849"/>
            <a:ext cx="5095803" cy="5643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ECED70-6439-D2E6-F216-5EA795F3667B}"/>
              </a:ext>
            </a:extLst>
          </p:cNvPr>
          <p:cNvSpPr txBox="1"/>
          <p:nvPr/>
        </p:nvSpPr>
        <p:spPr>
          <a:xfrm>
            <a:off x="1930201" y="2719021"/>
            <a:ext cx="35446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000000"/>
                </a:solidFill>
                <a:effectLst/>
              </a:rPr>
              <a:t>Qualitative results of point cloud shape completion given input data missing </a:t>
            </a:r>
            <a:r>
              <a:rPr lang="en-US" sz="1600" b="1" i="0" dirty="0">
                <a:solidFill>
                  <a:schemeClr val="accent4"/>
                </a:solidFill>
                <a:effectLst/>
              </a:rPr>
              <a:t>70%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of its original points.</a:t>
            </a:r>
          </a:p>
          <a:p>
            <a:pPr algn="just"/>
            <a:r>
              <a:rPr lang="en-US" sz="1600" dirty="0"/>
              <a:t> 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DF425C6-C2EA-4676-38BB-4CFDADA6C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7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29B1F1-AAC2-CCBB-47A7-0F9506932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64837" y="2306091"/>
            <a:ext cx="2491341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     Deep Q-Learning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6C912F-C07D-65C0-D01B-952A51874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7522" y="2206690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D3459-B260-A9CC-5BA0-7E7EE92C0C9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58" y="2454453"/>
            <a:ext cx="444274" cy="44427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C6D48D-652A-3665-E2F2-0ACAF5B28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43814" y="773482"/>
            <a:ext cx="9523713" cy="85937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          Implementing the Connect4 Using Deep Q-Learning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640254-E12C-3EA4-8FCE-2E800906A7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135" y="530726"/>
            <a:ext cx="1298575" cy="131944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Part</a:t>
            </a:r>
            <a:r>
              <a:rPr lang="en-US" sz="2400" b="1" dirty="0">
                <a:solidFill>
                  <a:schemeClr val="accent4"/>
                </a:solidFill>
              </a:rPr>
              <a:t> </a:t>
            </a:r>
            <a:r>
              <a:rPr lang="en-US" sz="3600" b="1" dirty="0">
                <a:solidFill>
                  <a:schemeClr val="accent4"/>
                </a:solidFill>
              </a:rPr>
              <a:t>2</a:t>
            </a:r>
            <a:endParaRPr 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340A78-5366-FB8A-9DE2-C2F1B4C1791D}"/>
              </a:ext>
            </a:extLst>
          </p:cNvPr>
          <p:cNvCxnSpPr>
            <a:stCxn id="7" idx="4"/>
            <a:endCxn id="3" idx="0"/>
          </p:cNvCxnSpPr>
          <p:nvPr/>
        </p:nvCxnSpPr>
        <p:spPr>
          <a:xfrm flipH="1">
            <a:off x="1487422" y="1850166"/>
            <a:ext cx="1" cy="35652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17F6DB-C0AC-AFBC-40B2-D2985A8A33CA}"/>
              </a:ext>
            </a:extLst>
          </p:cNvPr>
          <p:cNvCxnSpPr>
            <a:stCxn id="3" idx="4"/>
          </p:cNvCxnSpPr>
          <p:nvPr/>
        </p:nvCxnSpPr>
        <p:spPr>
          <a:xfrm flipH="1">
            <a:off x="1483695" y="3146490"/>
            <a:ext cx="3727" cy="390745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70E2FCA-62A9-40AA-E532-57F4770BFA70}"/>
              </a:ext>
            </a:extLst>
          </p:cNvPr>
          <p:cNvSpPr/>
          <p:nvPr/>
        </p:nvSpPr>
        <p:spPr>
          <a:xfrm>
            <a:off x="1953595" y="3358758"/>
            <a:ext cx="9105055" cy="48731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just">
              <a:lnSpc>
                <a:spcPts val="1900"/>
              </a:lnSpc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cs typeface="Segoe UI" panose="020B0502040204020203" pitchFamily="34" charset="0"/>
              </a:rPr>
              <a:t>Deep Q-Learning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uses the </a:t>
            </a:r>
            <a:r>
              <a:rPr lang="en-US" sz="1600" b="1" dirty="0">
                <a:solidFill>
                  <a:schemeClr val="accent4"/>
                </a:solidFill>
                <a:cs typeface="Segoe UI" panose="020B0502040204020203" pitchFamily="34" charset="0"/>
              </a:rPr>
              <a:t>Q-learning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idea and takes it one step further. Instead of using a Q-table, we use a Neural Network that takes a state and approximates the Q-values for each action based on that state.</a:t>
            </a:r>
          </a:p>
        </p:txBody>
      </p:sp>
      <p:pic>
        <p:nvPicPr>
          <p:cNvPr id="1026" name="Picture 2" descr="Deep Q-Learning | An Introduction To Deep Reinforcement Learning">
            <a:extLst>
              <a:ext uri="{FF2B5EF4-FFF2-40B4-BE49-F238E27FC236}">
                <a16:creationId xmlns:a16="http://schemas.microsoft.com/office/drawing/2014/main" id="{BE7CB97B-FA55-F6DE-59D4-F22D89CBB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09"/>
          <a:stretch/>
        </p:blipFill>
        <p:spPr bwMode="auto">
          <a:xfrm>
            <a:off x="3120531" y="4095663"/>
            <a:ext cx="6771182" cy="212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Deep Q-Learning | An Introduction To Deep Reinforcement Learning">
            <a:extLst>
              <a:ext uri="{FF2B5EF4-FFF2-40B4-BE49-F238E27FC236}">
                <a16:creationId xmlns:a16="http://schemas.microsoft.com/office/drawing/2014/main" id="{2B324D8B-F0BE-4A3D-003A-E1F2DB207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" t="52194" r="35" b="-86"/>
          <a:stretch/>
        </p:blipFill>
        <p:spPr bwMode="auto">
          <a:xfrm>
            <a:off x="3120531" y="4124131"/>
            <a:ext cx="6771182" cy="212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8B131-95E1-9035-1D70-401428EE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39CF75-831A-6987-C5A5-71CDAF61F5A6}"/>
              </a:ext>
            </a:extLst>
          </p:cNvPr>
          <p:cNvSpPr txBox="1"/>
          <p:nvPr/>
        </p:nvSpPr>
        <p:spPr>
          <a:xfrm>
            <a:off x="1705832" y="6459865"/>
            <a:ext cx="70632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Reference:</a:t>
            </a:r>
            <a:r>
              <a:rPr lang="en-US" sz="1100" dirty="0"/>
              <a:t> </a:t>
            </a:r>
            <a:r>
              <a:rPr lang="en-US" sz="1100" dirty="0">
                <a:hlinkClick r:id="rId5"/>
              </a:rPr>
              <a:t>https://www.assemblyai.com/blog/reinforcement-learning-with-deep-q-learning-explained/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360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D3E4ED8-007C-1B2C-9935-17DB5C62D7B0}"/>
              </a:ext>
            </a:extLst>
          </p:cNvPr>
          <p:cNvCxnSpPr>
            <a:cxnSpLocks/>
          </p:cNvCxnSpPr>
          <p:nvPr/>
        </p:nvCxnSpPr>
        <p:spPr>
          <a:xfrm>
            <a:off x="1483695" y="0"/>
            <a:ext cx="0" cy="705394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43EFE8-0F60-B6ED-D277-096A51CB7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83695" y="617250"/>
            <a:ext cx="2491341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     Deep Q-Learning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6510E8-620A-80BA-E242-2F5ADB976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6380" y="517849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C266D-D4BE-F771-5F34-7B3E8540D78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58" y="765607"/>
            <a:ext cx="444274" cy="444274"/>
          </a:xfrm>
          <a:prstGeom prst="rect">
            <a:avLst/>
          </a:prstGeom>
        </p:spPr>
      </p:pic>
      <p:sp>
        <p:nvSpPr>
          <p:cNvPr id="9" name="Trapezoid 8">
            <a:extLst>
              <a:ext uri="{FF2B5EF4-FFF2-40B4-BE49-F238E27FC236}">
                <a16:creationId xmlns:a16="http://schemas.microsoft.com/office/drawing/2014/main" id="{8F6A4E12-ADC8-A0FA-409B-E0C9F2D86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2037810" y="2352455"/>
            <a:ext cx="2286000" cy="1737360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56A0F-BA74-4436-D806-E3C28E66FCBF}"/>
              </a:ext>
            </a:extLst>
          </p:cNvPr>
          <p:cNvSpPr/>
          <p:nvPr/>
        </p:nvSpPr>
        <p:spPr>
          <a:xfrm>
            <a:off x="2438721" y="2885755"/>
            <a:ext cx="146119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Choosing the Architecture of the Network</a:t>
            </a: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2201E47C-CE85-D70E-3AA2-58D57EC64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3834301" y="2355045"/>
            <a:ext cx="2286000" cy="1737360"/>
          </a:xfrm>
          <a:prstGeom prst="trapezoi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DD8395-E26D-F050-0006-D4D937CFCE04}"/>
              </a:ext>
            </a:extLst>
          </p:cNvPr>
          <p:cNvSpPr/>
          <p:nvPr/>
        </p:nvSpPr>
        <p:spPr>
          <a:xfrm>
            <a:off x="4211542" y="3008865"/>
            <a:ext cx="146119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Choosing the Best Action</a:t>
            </a:r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C47930AA-5FED-D3E1-8B61-42D9A378C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642538" y="2355562"/>
            <a:ext cx="2286000" cy="1737360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D8B06-4A39-6ABF-33A2-B01D6C2D1CF4}"/>
              </a:ext>
            </a:extLst>
          </p:cNvPr>
          <p:cNvSpPr/>
          <p:nvPr/>
        </p:nvSpPr>
        <p:spPr>
          <a:xfrm>
            <a:off x="6043449" y="2888862"/>
            <a:ext cx="146119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Storing the Reward, Action, and Observation</a:t>
            </a: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B445BB6A-2258-7763-C3CF-417ECCC36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7439029" y="2358152"/>
            <a:ext cx="2286000" cy="1737360"/>
          </a:xfrm>
          <a:prstGeom prst="trapezoi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E09104-9CAC-1453-0E37-ADC8A6173261}"/>
              </a:ext>
            </a:extLst>
          </p:cNvPr>
          <p:cNvSpPr/>
          <p:nvPr/>
        </p:nvSpPr>
        <p:spPr>
          <a:xfrm>
            <a:off x="7853594" y="2601418"/>
            <a:ext cx="1461196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Updating the Weights of the Network at the End of each Episodes</a:t>
            </a:r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9CED36E1-B873-3FA2-E808-C9FD8F36D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9247265" y="2352455"/>
            <a:ext cx="2286000" cy="1737360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17AF7C-D289-5EC9-1F26-6C4768C59331}"/>
              </a:ext>
            </a:extLst>
          </p:cNvPr>
          <p:cNvSpPr/>
          <p:nvPr/>
        </p:nvSpPr>
        <p:spPr>
          <a:xfrm>
            <a:off x="9609616" y="2727129"/>
            <a:ext cx="1518418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Changing the Hyperparameters and going to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Next Episode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E35F49-DB27-F806-E238-78BD86E3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2E2E45-F1CF-672E-C7B6-60440862D80B}"/>
                  </a:ext>
                </a:extLst>
              </p:cNvPr>
              <p:cNvSpPr txBox="1"/>
              <p:nvPr/>
            </p:nvSpPr>
            <p:spPr>
              <a:xfrm>
                <a:off x="2741291" y="4066819"/>
                <a:ext cx="7760218" cy="2291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 rtl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𝑄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𝑄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𝑜𝑙𝑑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𝛼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</m:ctrlPr>
                                </m:groupChrPr>
                                <m:e>
                                  <m:limLow>
                                    <m:limLow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limLowPr>
                                    <m:e>
                                      <m:groupChr>
                                        <m:groupChrPr>
                                          <m:chr m:val="⏟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B Nazanin" panose="00000400000000000000" pitchFamily="2" charset="-78"/>
                                            </a:rPr>
                                          </m:ctrlPr>
                                        </m:groupCh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B Nazanin" panose="00000400000000000000" pitchFamily="2" charset="-7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B Nazanin" panose="00000400000000000000" pitchFamily="2" charset="-78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B Nazanin" panose="00000400000000000000" pitchFamily="2" charset="-78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B Nazanin" panose="00000400000000000000" pitchFamily="2" charset="-78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B Nazanin" panose="00000400000000000000" pitchFamily="2" charset="-78"/>
                                            </a:rPr>
                                            <m:t>𝛾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B Nazanin" panose="00000400000000000000" pitchFamily="2" charset="-78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B Nazanin" panose="00000400000000000000" pitchFamily="2" charset="-78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B Nazanin" panose="00000400000000000000" pitchFamily="2" charset="-78"/>
                                                </a:rPr>
                                                <m:t>𝑄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B Nazanin" panose="00000400000000000000" pitchFamily="2" charset="-7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B Nazanin" panose="00000400000000000000" pitchFamily="2" charset="-7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B Nazanin" panose="00000400000000000000" pitchFamily="2" charset="-78"/>
                                                        </a:rPr>
                                                        <m:t>𝑠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B Nazanin" panose="00000400000000000000" pitchFamily="2" charset="-78"/>
                                                        </a:rPr>
                                                        <m:t>𝑡</m:t>
                                                      </m:r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B Nazanin" panose="00000400000000000000" pitchFamily="2" charset="-78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B Nazanin" panose="00000400000000000000" pitchFamily="2" charset="-78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B Nazanin" panose="00000400000000000000" pitchFamily="2" charset="-78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B Nazanin" panose="00000400000000000000" pitchFamily="2" charset="-7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B Nazanin" panose="00000400000000000000" pitchFamily="2" charset="-78"/>
                                                        </a:rPr>
                                                        <m:t>𝑎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B Nazanin" panose="00000400000000000000" pitchFamily="2" charset="-78"/>
                                                        </a:rPr>
                                                        <m:t>𝑡</m:t>
                                                      </m:r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B Nazanin" panose="00000400000000000000" pitchFamily="2" charset="-78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B Nazanin" panose="00000400000000000000" pitchFamily="2" charset="-78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groupChr>
                                    </m:e>
                                    <m:lim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B Nazanin" panose="00000400000000000000" pitchFamily="2" charset="-78"/>
                                        </a:rPr>
                                        <m:t>𝑇𝑎𝑟𝑔𝑒𝑡</m:t>
                                      </m:r>
                                    </m:lim>
                                  </m:limLow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−</m:t>
                                  </m:r>
                                  <m:limLow>
                                    <m:limLow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limLowPr>
                                    <m:e>
                                      <m:groupChr>
                                        <m:groupChrPr>
                                          <m:chr m:val="⏟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B Nazanin" panose="00000400000000000000" pitchFamily="2" charset="-78"/>
                                            </a:rPr>
                                          </m:ctrlPr>
                                        </m:groupCh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B Nazanin" panose="00000400000000000000" pitchFamily="2" charset="-7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B Nazanin" panose="00000400000000000000" pitchFamily="2" charset="-78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B Nazanin" panose="00000400000000000000" pitchFamily="2" charset="-78"/>
                                                </a:rPr>
                                                <m:t>𝑜𝑙𝑑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B Nazanin" panose="00000400000000000000" pitchFamily="2" charset="-78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B Nazanin" panose="00000400000000000000" pitchFamily="2" charset="-7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B Nazanin" panose="00000400000000000000" pitchFamily="2" charset="-78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B Nazanin" panose="00000400000000000000" pitchFamily="2" charset="-78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B Nazanin" panose="00000400000000000000" pitchFamily="2" charset="-78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B Nazanin" panose="00000400000000000000" pitchFamily="2" charset="-7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B Nazanin" panose="00000400000000000000" pitchFamily="2" charset="-78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B Nazanin" panose="00000400000000000000" pitchFamily="2" charset="-78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groupChr>
                                    </m:e>
                                    <m:lim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B Nazanin" panose="00000400000000000000" pitchFamily="2" charset="-78"/>
                                        </a:rPr>
                                        <m:t>𝑃𝑟𝑒𝑑𝑖𝑐𝑡𝑖𝑜𝑛</m:t>
                                      </m:r>
                                    </m:lim>
                                  </m:limLow>
                                </m:e>
                              </m:groupChr>
                            </m:e>
                            <m:li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𝑇𝐷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 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𝑒𝑟𝑟𝑜𝑟</m:t>
                              </m:r>
                            </m:lim>
                          </m:limUpp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</m:oMath>
                  </m:oMathPara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𝑇𝐷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𝑒𝑟𝑟𝑜𝑟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𝑅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𝛾</m:t>
                      </m:r>
                      <m:func>
                        <m:func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max</m:t>
                          </m:r>
                        </m:fName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+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+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𝑄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𝑜𝑙𝑑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2E2E45-F1CF-672E-C7B6-60440862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291" y="4066819"/>
                <a:ext cx="7760218" cy="2291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30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  <p:bldP spid="17" grpId="0" animBg="1"/>
      <p:bldP spid="19" grpId="0" animBg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437</TotalTime>
  <Words>477</Words>
  <Application>Microsoft Office PowerPoint</Application>
  <PresentationFormat>Widescreen</PresentationFormat>
  <Paragraphs>98</Paragraphs>
  <Slides>16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Century Gothic</vt:lpstr>
      <vt:lpstr>Segoe UI Light</vt:lpstr>
      <vt:lpstr>Office Theme</vt:lpstr>
      <vt:lpstr>Intelligent Systems Project Presentation   Erfan Panahi | Amirhussain Birzhandi</vt:lpstr>
      <vt:lpstr>Project analysis slide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Systems Project Presentation   Erfan Panahi | Amirhossein Birzhandi</dc:title>
  <dc:creator>Erfan</dc:creator>
  <cp:lastModifiedBy>Erfan</cp:lastModifiedBy>
  <cp:revision>10</cp:revision>
  <dcterms:created xsi:type="dcterms:W3CDTF">2023-02-03T12:16:22Z</dcterms:created>
  <dcterms:modified xsi:type="dcterms:W3CDTF">2023-02-05T23:18:05Z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